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00A02-1856-461C-B06B-1CF4BA11C6E6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2FDCE-8AF2-4695-B89D-D0E6F9C6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20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2FDCE-8AF2-4695-B89D-D0E6F9C6029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73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2986A1-43B3-FBBE-8A2C-7A2524BE7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E1BFE6A-07B9-D11B-85FB-8AD81E825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BBDC2F-2CAB-FEF5-AA28-B5CD8288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334625-233B-2820-1156-F49E72F9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1849AB-1881-ACD8-8F3F-BE273AB1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02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946B6F-A220-148B-ABE0-7E620697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E9703D9-8FA4-38A8-AD23-26B1657DE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6E67F0-57DC-0337-85FF-D946B580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80D780-9A3A-067B-2451-8835E3AC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727E88-B543-8831-2CF6-9A1D30E2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3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FF954C-C823-931A-2981-188764D97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069224-F5EA-F90B-7824-BFE6DE681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E3F6B5-948F-607B-4DED-733FD822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F09276-AB6A-1180-19A5-D4FDBD39D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CCD76A-5CEC-C66E-293A-8723926C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14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F88DE0-8B83-190E-51C0-63BAFA23F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C16C22-E149-6484-A8F0-861BF96B5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B1C4A8-C24B-7731-03D6-C6562AA1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F0D3C5-E75B-40EE-6F24-AD625CAA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F55993-2E27-6118-BACC-BE94EED4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6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EDEE65-89AD-BD01-1952-84A5B434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F73AEE-65BF-8271-9084-2A175BA0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415772-F42A-841B-81E4-459A72AB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A20491-BD19-67E4-5FA2-EFDB94FB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3B2845-A704-0355-A5B3-3390C776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10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F5704B-01C2-55CB-B59E-8C5A57579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066464-D2FE-9A08-FF6E-9C86F1C5D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D00FF0-E7A7-E088-3901-8E7C15EC4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5F218C-A86E-B1AD-8650-593CFAF4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CA2711-9F04-4AE3-0730-0167D2F4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82FC6E-FED6-4716-26C3-F398CD71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18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D9CB41-FCFA-0BE5-DC19-25D83E18F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D23750-B308-74DE-3AA8-0C0C75096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4A3EEED-AC87-6088-91FC-650D9C87E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3AAA39C-8E85-9929-80F3-AB05B8178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BC1EC7-D0EE-3B70-2408-57365069C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95F570-C17C-3884-E3B6-E3B1B78B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BB2F76D-64EB-F306-4C0B-3B62F390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46C6DB2-84CD-0B6D-4B48-04C93A06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15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E0B6EB-B778-5CDE-1DEC-7BB2CF1E2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768D786-DB03-B165-5630-67FA0DB7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5D8A51-2AB1-06A1-8853-C385C412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2683C45-B09F-D44A-E00C-75A8AA28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04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E5CAE56-0755-64E7-8525-935E340D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401DC86-7DD6-F1D9-75C8-8E88D6EB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2ED46B-FEAB-73A1-AC14-058EC6CA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97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363324-155D-6781-D91D-C200C348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3FFEF9-209F-28FC-294C-4E31628AC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D65D2A-FABB-C83A-3029-15B9B4CD3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86EF5F-8832-A76F-DA2D-9A53AA55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5A3810-B6DA-D11D-ADC5-8B35E323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2E7E59-0438-D501-5CE6-0EA25670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9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94429-094B-896C-D410-A48C18F1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ACFF8C5-FEBA-8EF0-0A3B-5E37ABFE8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9E4073-827A-E3FA-A211-51C18D1C3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170A44-0F48-84CF-EB65-6875467E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FE3C4C-FF77-85E2-4C41-59E33617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AA6916-7086-5322-A42F-AE7389A8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34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FF58BE6-1194-4440-8C7F-E7918F74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923E16-72C3-EC21-B420-FAB8729E6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D4FECC-38A1-C1A2-ED70-34C455716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2326-FF82-4589-B496-78F0B5F38633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D06515-164C-B4D4-C26B-E65035821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F294AF-7CA2-5329-0381-BEF509147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DDFE-9959-4D09-80E9-355C7B2004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8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1C413-61FF-98F1-A738-CC02A1CD1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263" y="0"/>
            <a:ext cx="4367471" cy="743428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部门（单位）自行组织的询价采购流程图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D725E78-A440-E268-6A14-04DCE8C07176}"/>
              </a:ext>
            </a:extLst>
          </p:cNvPr>
          <p:cNvSpPr/>
          <p:nvPr/>
        </p:nvSpPr>
        <p:spPr>
          <a:xfrm>
            <a:off x="4751976" y="637173"/>
            <a:ext cx="2688046" cy="3050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5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成立询价小组（</a:t>
            </a:r>
            <a:r>
              <a:rPr lang="en-US" altLang="zh-CN" sz="105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3</a:t>
            </a:r>
            <a:r>
              <a:rPr lang="zh-CN" altLang="en-US" sz="105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人以上单数），还须有监督人员参与（非本部门人员）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D11D5BC-04EA-6C58-DAC2-815112302357}"/>
              </a:ext>
            </a:extLst>
          </p:cNvPr>
          <p:cNvSpPr/>
          <p:nvPr/>
        </p:nvSpPr>
        <p:spPr>
          <a:xfrm>
            <a:off x="4805820" y="1147392"/>
            <a:ext cx="2580360" cy="26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拟定询价文件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A1D0004-2989-1303-47F7-32C073B4E6B8}"/>
              </a:ext>
            </a:extLst>
          </p:cNvPr>
          <p:cNvSpPr/>
          <p:nvPr/>
        </p:nvSpPr>
        <p:spPr>
          <a:xfrm>
            <a:off x="4805819" y="1621392"/>
            <a:ext cx="2580360" cy="4321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发出询价文件</a:t>
            </a:r>
            <a:endParaRPr lang="en-US" altLang="zh-CN" sz="1400" dirty="0">
              <a:latin typeface="方正楷体_GBK" panose="03000509000000000000" pitchFamily="65" charset="-122"/>
              <a:ea typeface="方正楷体_GBK" panose="03000509000000000000" pitchFamily="65" charset="-122"/>
            </a:endParaRPr>
          </a:p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（不少于</a:t>
            </a:r>
            <a:r>
              <a:rPr lang="en-US" altLang="zh-CN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3</a:t>
            </a:r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家供应商响应）</a:t>
            </a:r>
          </a:p>
        </p:txBody>
      </p:sp>
      <p:sp>
        <p:nvSpPr>
          <p:cNvPr id="7" name="流程图: 决策 6">
            <a:extLst>
              <a:ext uri="{FF2B5EF4-FFF2-40B4-BE49-F238E27FC236}">
                <a16:creationId xmlns:a16="http://schemas.microsoft.com/office/drawing/2014/main" id="{1294335A-B783-72E6-FDB5-7CF0966B905E}"/>
              </a:ext>
            </a:extLst>
          </p:cNvPr>
          <p:cNvSpPr/>
          <p:nvPr/>
        </p:nvSpPr>
        <p:spPr>
          <a:xfrm>
            <a:off x="4805819" y="2258230"/>
            <a:ext cx="2580360" cy="510219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接收报价文件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B6B8114-2A0F-680A-293F-FC80C92C8887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6095999" y="942182"/>
            <a:ext cx="1" cy="205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5383422-5DB2-7039-B9D5-2B9480398D37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095999" y="1416702"/>
            <a:ext cx="1" cy="204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0CFD45D7-2F76-6618-64D8-D6723E94B933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6095999" y="2053540"/>
            <a:ext cx="0" cy="204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F44F7629-E60B-0690-F01A-4D8FD0B5DD9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095999" y="2768449"/>
            <a:ext cx="1" cy="204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EA3337BA-5B83-9545-59CA-0C433432BC56}"/>
              </a:ext>
            </a:extLst>
          </p:cNvPr>
          <p:cNvSpPr/>
          <p:nvPr/>
        </p:nvSpPr>
        <p:spPr>
          <a:xfrm>
            <a:off x="10533519" y="955718"/>
            <a:ext cx="281831" cy="2309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报价供应商不少于</a:t>
            </a:r>
            <a:r>
              <a:rPr lang="en-US" altLang="zh-CN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3</a:t>
            </a:r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家</a:t>
            </a:r>
          </a:p>
        </p:txBody>
      </p:sp>
      <p:cxnSp>
        <p:nvCxnSpPr>
          <p:cNvPr id="43" name="连接符: 肘形 42">
            <a:extLst>
              <a:ext uri="{FF2B5EF4-FFF2-40B4-BE49-F238E27FC236}">
                <a16:creationId xmlns:a16="http://schemas.microsoft.com/office/drawing/2014/main" id="{30C6DD95-E74D-A730-3518-29B1FE856753}"/>
              </a:ext>
            </a:extLst>
          </p:cNvPr>
          <p:cNvCxnSpPr>
            <a:cxnSpLocks/>
            <a:endCxn id="5" idx="1"/>
          </p:cNvCxnSpPr>
          <p:nvPr/>
        </p:nvCxnSpPr>
        <p:spPr>
          <a:xfrm rot="10800000">
            <a:off x="4805820" y="1282047"/>
            <a:ext cx="12700" cy="1946202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8B8E295D-C51B-4966-C502-0A13CDB5C601}"/>
              </a:ext>
            </a:extLst>
          </p:cNvPr>
          <p:cNvSpPr/>
          <p:nvPr/>
        </p:nvSpPr>
        <p:spPr>
          <a:xfrm>
            <a:off x="2394152" y="1015300"/>
            <a:ext cx="272676" cy="2485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有效价供应商不少于</a:t>
            </a:r>
            <a:r>
              <a:rPr lang="en-US" altLang="zh-CN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3</a:t>
            </a:r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家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1B918B73-8FB2-B3C2-AD2A-AA43693B62EA}"/>
              </a:ext>
            </a:extLst>
          </p:cNvPr>
          <p:cNvSpPr/>
          <p:nvPr/>
        </p:nvSpPr>
        <p:spPr>
          <a:xfrm>
            <a:off x="8050571" y="2751007"/>
            <a:ext cx="2058473" cy="2025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报价供应商不少于</a:t>
            </a:r>
            <a:r>
              <a:rPr lang="en-US" altLang="zh-CN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3</a:t>
            </a:r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家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B4D37679-7EB2-992A-BB5A-595EBA767351}"/>
              </a:ext>
            </a:extLst>
          </p:cNvPr>
          <p:cNvSpPr/>
          <p:nvPr/>
        </p:nvSpPr>
        <p:spPr>
          <a:xfrm>
            <a:off x="4254671" y="4285433"/>
            <a:ext cx="3682652" cy="4321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部门（单位）负责人代表学校签订合同并加盖本部门（单位）公章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B1C3A76-F4C2-B4E1-E737-4DE030635485}"/>
              </a:ext>
            </a:extLst>
          </p:cNvPr>
          <p:cNvSpPr/>
          <p:nvPr/>
        </p:nvSpPr>
        <p:spPr>
          <a:xfrm>
            <a:off x="11138945" y="0"/>
            <a:ext cx="1045924" cy="74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询价文件模版</a:t>
            </a:r>
            <a:endParaRPr lang="en-US" altLang="zh-CN" sz="1100" dirty="0"/>
          </a:p>
          <a:p>
            <a:pPr algn="ctr"/>
            <a:r>
              <a:rPr lang="zh-CN" altLang="en-US" sz="1100" dirty="0"/>
              <a:t>结果公告模版</a:t>
            </a:r>
            <a:endParaRPr lang="en-US" altLang="zh-CN" sz="1100" dirty="0"/>
          </a:p>
          <a:p>
            <a:pPr algn="ctr"/>
            <a:r>
              <a:rPr lang="zh-CN" altLang="en-US" sz="1100" dirty="0"/>
              <a:t>中标通知书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3671F2A-FA75-D10A-5459-2A8B3FF3B51F}"/>
              </a:ext>
            </a:extLst>
          </p:cNvPr>
          <p:cNvSpPr/>
          <p:nvPr/>
        </p:nvSpPr>
        <p:spPr>
          <a:xfrm>
            <a:off x="4824566" y="5347603"/>
            <a:ext cx="2542863" cy="920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将签好字、盖好本部门公章的合同交至招标办加盖合同章，并将询价报告复印件同时提交</a:t>
            </a: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65064604-5EE3-1BEA-D3F1-C19EAB8251C9}"/>
              </a:ext>
            </a:extLst>
          </p:cNvPr>
          <p:cNvCxnSpPr>
            <a:stCxn id="56" idx="2"/>
            <a:endCxn id="28" idx="0"/>
          </p:cNvCxnSpPr>
          <p:nvPr/>
        </p:nvCxnSpPr>
        <p:spPr>
          <a:xfrm>
            <a:off x="6095997" y="4717576"/>
            <a:ext cx="1" cy="6300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646D349B-3C72-4A5A-8196-8CCEBD11C7F2}"/>
              </a:ext>
            </a:extLst>
          </p:cNvPr>
          <p:cNvCxnSpPr>
            <a:stCxn id="44" idx="3"/>
          </p:cNvCxnSpPr>
          <p:nvPr/>
        </p:nvCxnSpPr>
        <p:spPr>
          <a:xfrm flipV="1">
            <a:off x="2666828" y="2255148"/>
            <a:ext cx="1932604" cy="3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1871CBE7-7F24-5197-3961-F7CE84CC1C72}"/>
              </a:ext>
            </a:extLst>
          </p:cNvPr>
          <p:cNvCxnSpPr>
            <a:endCxn id="19" idx="1"/>
          </p:cNvCxnSpPr>
          <p:nvPr/>
        </p:nvCxnSpPr>
        <p:spPr>
          <a:xfrm>
            <a:off x="7626096" y="2110354"/>
            <a:ext cx="2907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连接符: 肘形 71">
            <a:extLst>
              <a:ext uri="{FF2B5EF4-FFF2-40B4-BE49-F238E27FC236}">
                <a16:creationId xmlns:a16="http://schemas.microsoft.com/office/drawing/2014/main" id="{F1832E3D-3934-D2FA-9259-B117AD3536A0}"/>
              </a:ext>
            </a:extLst>
          </p:cNvPr>
          <p:cNvCxnSpPr>
            <a:stCxn id="7" idx="3"/>
            <a:endCxn id="5" idx="3"/>
          </p:cNvCxnSpPr>
          <p:nvPr/>
        </p:nvCxnSpPr>
        <p:spPr>
          <a:xfrm flipV="1">
            <a:off x="7386179" y="1282047"/>
            <a:ext cx="1" cy="1231293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7C52A9FA-D603-80D3-4E7A-4A5A15FED144}"/>
              </a:ext>
            </a:extLst>
          </p:cNvPr>
          <p:cNvSpPr/>
          <p:nvPr/>
        </p:nvSpPr>
        <p:spPr>
          <a:xfrm>
            <a:off x="8596082" y="4060693"/>
            <a:ext cx="2623606" cy="8816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相应询价材料原件（包含但不限于供应商报价材料、询价文件、结果公告和中标通知书</a:t>
            </a:r>
          </a:p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等）妥善保存以备查证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0D118CA-11B1-CBEA-EAAF-B0AC4735270D}"/>
              </a:ext>
            </a:extLst>
          </p:cNvPr>
          <p:cNvSpPr/>
          <p:nvPr/>
        </p:nvSpPr>
        <p:spPr>
          <a:xfrm>
            <a:off x="4784194" y="2962413"/>
            <a:ext cx="2623606" cy="10418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组织评审</a:t>
            </a:r>
            <a:endParaRPr lang="en-US" altLang="zh-CN" sz="1400" dirty="0">
              <a:latin typeface="方正楷体_GBK" panose="03000509000000000000" pitchFamily="65" charset="-122"/>
              <a:ea typeface="方正楷体_GBK" panose="03000509000000000000" pitchFamily="65" charset="-122"/>
            </a:endParaRPr>
          </a:p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形成询价报告</a:t>
            </a:r>
            <a:endParaRPr lang="en-US" altLang="zh-CN" sz="1400" dirty="0">
              <a:latin typeface="方正楷体_GBK" panose="03000509000000000000" pitchFamily="65" charset="-122"/>
              <a:ea typeface="方正楷体_GBK" panose="03000509000000000000" pitchFamily="65" charset="-122"/>
            </a:endParaRPr>
          </a:p>
          <a:p>
            <a:pPr algn="ctr"/>
            <a:r>
              <a:rPr lang="zh-CN" altLang="en-US" sz="1400" dirty="0">
                <a:latin typeface="方正楷体_GBK" panose="03000509000000000000" pitchFamily="65" charset="-122"/>
                <a:ea typeface="方正楷体_GBK" panose="03000509000000000000" pitchFamily="65" charset="-122"/>
              </a:rPr>
              <a:t>询价人员、监督人员签字盖部门（单位）公章</a:t>
            </a:r>
          </a:p>
          <a:p>
            <a:pPr algn="ctr"/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509370E-5B14-6D52-49F2-913BB18C71AA}"/>
              </a:ext>
            </a:extLst>
          </p:cNvPr>
          <p:cNvCxnSpPr>
            <a:stCxn id="47" idx="1"/>
          </p:cNvCxnSpPr>
          <p:nvPr/>
        </p:nvCxnSpPr>
        <p:spPr>
          <a:xfrm flipH="1">
            <a:off x="6095997" y="2852261"/>
            <a:ext cx="1954574" cy="1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3A99B868-7EA5-7F5F-52AD-DE1F0E8DB887}"/>
              </a:ext>
            </a:extLst>
          </p:cNvPr>
          <p:cNvCxnSpPr>
            <a:cxnSpLocks/>
            <a:stCxn id="24" idx="2"/>
            <a:endCxn id="56" idx="0"/>
          </p:cNvCxnSpPr>
          <p:nvPr/>
        </p:nvCxnSpPr>
        <p:spPr>
          <a:xfrm>
            <a:off x="6095997" y="4004306"/>
            <a:ext cx="0" cy="281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197BCB4C-C7AF-9718-2439-6BE1088EFFF2}"/>
              </a:ext>
            </a:extLst>
          </p:cNvPr>
          <p:cNvCxnSpPr>
            <a:stCxn id="56" idx="3"/>
            <a:endCxn id="3" idx="1"/>
          </p:cNvCxnSpPr>
          <p:nvPr/>
        </p:nvCxnSpPr>
        <p:spPr>
          <a:xfrm flipV="1">
            <a:off x="7937323" y="4501504"/>
            <a:ext cx="65875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61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178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方正楷体_GBK</vt:lpstr>
      <vt:lpstr>黑体</vt:lpstr>
      <vt:lpstr>Arial</vt:lpstr>
      <vt:lpstr>Office 主题​​</vt:lpstr>
      <vt:lpstr>部门（单位）自行组织的询价采购流程图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部门（单位）自行组织的询价采购流程图</dc:title>
  <dc:creator>衣天宇</dc:creator>
  <cp:lastModifiedBy>衣天宇</cp:lastModifiedBy>
  <cp:revision>3</cp:revision>
  <cp:lastPrinted>2023-05-30T01:39:35Z</cp:lastPrinted>
  <dcterms:created xsi:type="dcterms:W3CDTF">2023-05-30T01:14:43Z</dcterms:created>
  <dcterms:modified xsi:type="dcterms:W3CDTF">2023-05-30T01:40:26Z</dcterms:modified>
</cp:coreProperties>
</file>